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44" r:id="rId1"/>
  </p:sldMasterIdLst>
  <p:notesMasterIdLst>
    <p:notesMasterId r:id="rId78"/>
  </p:notesMasterIdLst>
  <p:sldIdLst>
    <p:sldId id="256" r:id="rId2"/>
    <p:sldId id="293" r:id="rId3"/>
    <p:sldId id="286" r:id="rId4"/>
    <p:sldId id="287" r:id="rId5"/>
    <p:sldId id="288" r:id="rId6"/>
    <p:sldId id="290" r:id="rId7"/>
    <p:sldId id="289" r:id="rId8"/>
    <p:sldId id="292" r:id="rId9"/>
    <p:sldId id="371" r:id="rId10"/>
    <p:sldId id="291" r:id="rId11"/>
    <p:sldId id="372" r:id="rId12"/>
    <p:sldId id="373" r:id="rId13"/>
    <p:sldId id="384" r:id="rId14"/>
    <p:sldId id="374" r:id="rId15"/>
    <p:sldId id="385" r:id="rId16"/>
    <p:sldId id="386" r:id="rId17"/>
    <p:sldId id="263" r:id="rId18"/>
    <p:sldId id="259" r:id="rId19"/>
    <p:sldId id="262" r:id="rId20"/>
    <p:sldId id="261" r:id="rId21"/>
    <p:sldId id="260" r:id="rId22"/>
    <p:sldId id="390" r:id="rId23"/>
    <p:sldId id="375" r:id="rId24"/>
    <p:sldId id="387" r:id="rId25"/>
    <p:sldId id="378" r:id="rId26"/>
    <p:sldId id="379" r:id="rId27"/>
    <p:sldId id="268" r:id="rId28"/>
    <p:sldId id="269" r:id="rId29"/>
    <p:sldId id="270" r:id="rId30"/>
    <p:sldId id="272" r:id="rId31"/>
    <p:sldId id="271" r:id="rId32"/>
    <p:sldId id="273" r:id="rId33"/>
    <p:sldId id="376" r:id="rId34"/>
    <p:sldId id="377" r:id="rId35"/>
    <p:sldId id="394" r:id="rId36"/>
    <p:sldId id="275" r:id="rId37"/>
    <p:sldId id="278" r:id="rId38"/>
    <p:sldId id="279" r:id="rId39"/>
    <p:sldId id="280" r:id="rId40"/>
    <p:sldId id="281" r:id="rId41"/>
    <p:sldId id="282" r:id="rId42"/>
    <p:sldId id="381" r:id="rId43"/>
    <p:sldId id="285" r:id="rId44"/>
    <p:sldId id="300" r:id="rId45"/>
    <p:sldId id="301" r:id="rId46"/>
    <p:sldId id="302" r:id="rId47"/>
    <p:sldId id="303" r:id="rId48"/>
    <p:sldId id="304" r:id="rId49"/>
    <p:sldId id="382" r:id="rId50"/>
    <p:sldId id="393" r:id="rId51"/>
    <p:sldId id="298" r:id="rId52"/>
    <p:sldId id="306" r:id="rId53"/>
    <p:sldId id="307" r:id="rId54"/>
    <p:sldId id="308" r:id="rId55"/>
    <p:sldId id="309" r:id="rId56"/>
    <p:sldId id="310" r:id="rId57"/>
    <p:sldId id="388" r:id="rId58"/>
    <p:sldId id="391" r:id="rId59"/>
    <p:sldId id="312" r:id="rId60"/>
    <p:sldId id="313" r:id="rId61"/>
    <p:sldId id="314" r:id="rId62"/>
    <p:sldId id="315" r:id="rId63"/>
    <p:sldId id="316" r:id="rId64"/>
    <p:sldId id="317" r:id="rId65"/>
    <p:sldId id="392" r:id="rId66"/>
    <p:sldId id="395" r:id="rId67"/>
    <p:sldId id="396" r:id="rId68"/>
    <p:sldId id="397" r:id="rId69"/>
    <p:sldId id="398" r:id="rId70"/>
    <p:sldId id="399" r:id="rId71"/>
    <p:sldId id="400" r:id="rId72"/>
    <p:sldId id="401" r:id="rId73"/>
    <p:sldId id="402" r:id="rId74"/>
    <p:sldId id="403" r:id="rId75"/>
    <p:sldId id="404" r:id="rId76"/>
    <p:sldId id="294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74067" autoAdjust="0"/>
  </p:normalViewPr>
  <p:slideViewPr>
    <p:cSldViewPr>
      <p:cViewPr>
        <p:scale>
          <a:sx n="82" d="100"/>
          <a:sy n="82" d="100"/>
        </p:scale>
        <p:origin x="-102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5F8FD-8DCA-424F-9C46-5C26E234AA3B}" type="datetimeFigureOut">
              <a:rPr lang="zh-CN" altLang="en-US" smtClean="0"/>
              <a:t>2015/3/31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D7A28-875E-4598-A7A9-AE58949EB9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91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已</a:t>
            </a:r>
            <a:r>
              <a:rPr lang="en-US" altLang="zh-CN" sz="1200" dirty="0" smtClean="0"/>
              <a:t>commits</a:t>
            </a:r>
            <a:r>
              <a:rPr lang="zh-CN" altLang="en-US" sz="1200" dirty="0" smtClean="0"/>
              <a:t>从公司、个人的贡献，</a:t>
            </a:r>
            <a:r>
              <a:rPr lang="en-US" altLang="zh-CN" sz="1200" dirty="0" smtClean="0"/>
              <a:t>projects</a:t>
            </a:r>
            <a:r>
              <a:rPr lang="zh-CN" altLang="en-US" sz="1200" dirty="0" smtClean="0"/>
              <a:t>数量说明现状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393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444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控制云计算架构，</a:t>
            </a:r>
            <a:r>
              <a:rPr lang="zh-CN" altLang="en-US" dirty="0" smtClean="0"/>
              <a:t>云计算控制器，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是基础架构服务核心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模块主要负责云虚拟机实例的生成、监测、终止等管理功能。</a:t>
            </a:r>
            <a:endParaRPr lang="en-US" altLang="zh-CN" dirty="0" smtClean="0"/>
          </a:p>
          <a:p>
            <a:r>
              <a:rPr lang="zh-CN" altLang="en-US" dirty="0" smtClean="0"/>
              <a:t>支持各种虚拟化技术，包括</a:t>
            </a:r>
            <a:r>
              <a:rPr lang="en-US" altLang="zh-CN" dirty="0" smtClean="0"/>
              <a:t>KVM,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Xen</a:t>
            </a:r>
            <a:r>
              <a:rPr lang="en-US" altLang="zh-CN" baseline="0" dirty="0" smtClean="0"/>
              <a:t>, LXC</a:t>
            </a:r>
            <a:r>
              <a:rPr lang="zh-CN" altLang="en-US" baseline="0" dirty="0" smtClean="0"/>
              <a:t>， </a:t>
            </a:r>
            <a:r>
              <a:rPr lang="en-US" altLang="zh-CN" baseline="0" dirty="0" err="1" smtClean="0"/>
              <a:t>Vmware</a:t>
            </a:r>
            <a:r>
              <a:rPr lang="zh-CN" altLang="en-US" baseline="0" dirty="0" smtClean="0"/>
              <a:t>，除了本身的</a:t>
            </a:r>
            <a:r>
              <a:rPr lang="en-US" altLang="zh-CN" baseline="0" dirty="0" smtClean="0"/>
              <a:t>API</a:t>
            </a:r>
            <a:r>
              <a:rPr lang="zh-CN" altLang="en-US" baseline="0" dirty="0" smtClean="0"/>
              <a:t>还支持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EC2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 APIs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message queue</a:t>
            </a:r>
            <a:r>
              <a:rPr lang="zh-CN" altLang="en-US" dirty="0" smtClean="0"/>
              <a:t>通信，</a:t>
            </a:r>
            <a:r>
              <a:rPr lang="en-US" altLang="zh-CN" dirty="0" smtClean="0"/>
              <a:t>non-blocking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http://docs.openstack.org/developer/nova/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http://docs.openstack.org/admin-guide-cloud/content/logical-architecture.html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404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libvirt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899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219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672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338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主要提供一个虚拟机镜像的存储、查询和检索服务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，为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的虚拟机提供镜像服务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http</a:t>
            </a:r>
            <a:r>
              <a:rPr lang="en-US" altLang="zh-CN" dirty="0" smtClean="0"/>
              <a:t>://docs.openstack.org/developer/glance/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364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client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any application that uses Glance server.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API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exposes Glance functionality via REST.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 Abstraction Layer (DAL)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an application programming interface which unifies the communication between Glance and databases.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Glance Domain Controller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middleware that implements the main Glance functionalities: authorization, notifications, policies, database connections.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Glance Store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organizes interactions between Glance and various data stores.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 Layer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optional layer organizing secure communication between the domain and the DAL by using a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seperate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803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097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97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err="1" smtClean="0"/>
              <a:t>juno</a:t>
            </a:r>
            <a:endParaRPr lang="en-US" altLang="zh-CN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387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285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592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284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576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提供云计算环境下的虚拟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网络连接服务，允许用户创建自己的虚拟网络并连接各种网络设备接口。 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现已由之前的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Quantum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改名为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Neutron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支持多种物理网络类型，支持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 Bridge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Hyper-V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OVS bridge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计算节点共存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支持防火墙服务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节点间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VPN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http://www.openstack.org/software/openstack-networking/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100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484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97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2858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284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576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576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可扩展、分布式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dirty="0" smtClean="0"/>
              <a:t>海量对象存储，可达</a:t>
            </a:r>
            <a:r>
              <a:rPr lang="en-US" altLang="zh-CN" dirty="0" smtClean="0"/>
              <a:t>PB</a:t>
            </a:r>
            <a:r>
              <a:rPr lang="zh-CN" altLang="en-US" dirty="0" smtClean="0"/>
              <a:t>级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dirty="0" smtClean="0"/>
              <a:t>镜像、文档、</a:t>
            </a:r>
            <a:r>
              <a:rPr lang="en-US" altLang="zh-CN" dirty="0" smtClean="0"/>
              <a:t>log</a:t>
            </a:r>
            <a:r>
              <a:rPr lang="zh-CN" altLang="en-US" dirty="0" smtClean="0"/>
              <a:t>、静态文件</a:t>
            </a:r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概念上类似于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S3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服务，不过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具有很强的扩展性、冗余和持久性，也兼容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 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。对象存储支持多种应用，比如复制和存档数据、图像或视频服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务，可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以使数据分布在不同的设备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分层存储，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account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对应租户，用户隔离。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对用租户数据的存储区域。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对应存储区域具体的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0257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750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6877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972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2858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2841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5761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提供虚拟机的永久块存</a:t>
            </a:r>
            <a:r>
              <a:rPr lang="zh-CN" altLang="en-US" dirty="0" smtClean="0"/>
              <a:t>储 </a:t>
            </a:r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类似于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EBS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块存储服务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是云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存储服务的调度监控模块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Cinder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提供对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volume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实际需要的存储块单元的实现管理功能。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Cinder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简单得多，因为它不提供自动对象分布和复制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9420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6715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97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LOC: 15113112</a:t>
            </a:r>
          </a:p>
          <a:p>
            <a:r>
              <a:rPr lang="en-US" altLang="zh-CN" dirty="0" smtClean="0"/>
              <a:t>Commits: 113539</a:t>
            </a:r>
          </a:p>
          <a:p>
            <a:r>
              <a:rPr lang="en-US" altLang="zh-CN" dirty="0" smtClean="0"/>
              <a:t>Developers: 3135</a:t>
            </a:r>
          </a:p>
          <a:p>
            <a:r>
              <a:rPr lang="en-US" altLang="zh-CN" dirty="0" smtClean="0"/>
              <a:t>Tickets: 59091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9997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2858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2841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5761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是</a:t>
            </a:r>
            <a:r>
              <a:rPr lang="en-US" altLang="zh-CN" dirty="0" err="1" smtClean="0"/>
              <a:t>openstack</a:t>
            </a:r>
            <a:r>
              <a:rPr lang="zh-CN" altLang="en-US" dirty="0" smtClean="0"/>
              <a:t>整个云计算系统的入口，提供基于</a:t>
            </a:r>
            <a:r>
              <a:rPr lang="en-US" altLang="zh-CN" dirty="0" smtClean="0"/>
              <a:t>GUI</a:t>
            </a:r>
            <a:r>
              <a:rPr lang="zh-CN" altLang="en-US" dirty="0" smtClean="0"/>
              <a:t>的服务门户，用户可以通过浏览器控制他们的计算、存储、网络资源。</a:t>
            </a:r>
            <a:endParaRPr lang="en-US" altLang="zh-CN" dirty="0" smtClean="0"/>
          </a:p>
          <a:p>
            <a:r>
              <a:rPr lang="zh-CN" altLang="en-US" dirty="0" smtClean="0"/>
              <a:t>比如启动实例、分配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地址、设置访问控制等。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2038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err="1" smtClean="0"/>
              <a:t>OpenStack</a:t>
            </a:r>
            <a:r>
              <a:rPr lang="en-US" altLang="zh-CN" b="1" dirty="0" smtClean="0"/>
              <a:t> Orchestration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实现了一种自动化的通过简单定义和配置就能实现的云部署方式。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模板中定义连串相关任务（例如用某配置开几台虚拟机，然后再去在其中一台中安装一个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服务，设定相关数据库属性，然后再配置几台虚拟机安装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服务集群等等），然后交由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按照一定的顺序执行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模板中定义的一连串任务。利用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还可以连接到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neutron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来帮助编排负载均衡和其他网络功能。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CloudFormation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能够与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Web Services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业务流程平台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CloudFormation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相对接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这意味着用户完全可以将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模板引入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OpenStack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环境当中。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9934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Trove is Database as a Service for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OpenStack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allowing users to quickly and easily utilize the features of a relational or non-relational database without the burden of handling complex administrative tasks.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为用户在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OpenStack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的环境提供可扩展和可靠的关系和非关系数据库引擎服务。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9934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['</a:t>
            </a:r>
            <a:r>
              <a:rPr lang="en-US" altLang="zh-CN" dirty="0" err="1" smtClean="0"/>
              <a:t>dezɪgneɪt</a:t>
            </a:r>
            <a:r>
              <a:rPr lang="en-US" altLang="zh-CN" dirty="0" smtClean="0"/>
              <a:t>]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DNSaaS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7657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['</a:t>
            </a:r>
            <a:r>
              <a:rPr lang="en-US" altLang="zh-CN" dirty="0" err="1" smtClean="0"/>
              <a:t>dezɪgneɪt</a:t>
            </a:r>
            <a:r>
              <a:rPr lang="en-US" altLang="zh-CN" dirty="0" smtClean="0"/>
              <a:t>]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DNSaaS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7657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1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HP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429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444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可以根据业务需要通过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组件订制出模板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用户在经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KeyStone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模块授权后（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），通过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Horizon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RestAPI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模式创建虚拟机服务。创建过程包括了利用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Nova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模块创建虚拟机实例（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 Provision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），该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采用了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Glance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模块提供的镜像服务（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Image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），然后用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Neutron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模块为新建的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分配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地址，把其纳入到虚拟网络中（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network connectivity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），之后再通过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Cinder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模块创建的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Volume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挂载存储块。整个过程都在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Cellometer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模块的资源监控下（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Monitors)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Cinder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产生的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Volume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Glance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可以通过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的对象存储机制进行保存。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OpenStack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云平台服务的提供主要是依靠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Glance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Cinder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Neutron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四个核心模块完成的，相对四个辅助模块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Horizon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Cellometer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Keystone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提供的访问、监控、权限和对象存储功能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835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Keystone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为所有的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OpenStack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组件提供认证、授权、访问策略管理服务、目录服务，这些服务包括注册所有租户和用户，它依赖自身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（基于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Identity 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）系统进行工作。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身份管理系统的核心对象是用户。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租户可以表示一个客户、帐户或者任何组织单位。是各个服务中一些可以访问资源集合，在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中可以是一些机器，在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Glance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中可以是一些机器，在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neutron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中可以是一些网络资源。</a:t>
            </a:r>
            <a:endParaRPr lang="zh-CN" altLang="en-US" dirty="0" smtClean="0"/>
          </a:p>
          <a:p>
            <a:r>
              <a:rPr lang="en-US" altLang="zh-CN" dirty="0" smtClean="0"/>
              <a:t>http://docs.openstack.org/developer/keystone/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423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D7A28-875E-4598-A7A9-AE58949EB9C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760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altLang="zh-CN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1D8BD707-D9CF-40AE-B4C6-C98DA3205C09}" type="datetimeFigureOut">
              <a:rPr lang="en-US" smtClean="0"/>
              <a:pPr/>
              <a:t>3/31/2015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3/31/2015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3/31/2015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1D8BD707-D9CF-40AE-B4C6-C98DA3205C09}" type="datetimeFigureOut">
              <a:rPr lang="en-US" smtClean="0"/>
              <a:pPr/>
              <a:t>3/31/2015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altLang="zh-CN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1D8BD707-D9CF-40AE-B4C6-C98DA3205C09}" type="datetimeFigureOut">
              <a:rPr lang="en-US" smtClean="0"/>
              <a:pPr/>
              <a:t>3/31/2015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  <a:p>
            <a:pPr lvl="1" eaLnBrk="1" latinLnBrk="0" hangingPunct="1"/>
            <a:r>
              <a:rPr kumimoji="0" lang="en-US" altLang="zh-CN" smtClean="0"/>
              <a:t>Second level</a:t>
            </a:r>
          </a:p>
          <a:p>
            <a:pPr lvl="2" eaLnBrk="1" latinLnBrk="0" hangingPunct="1"/>
            <a:r>
              <a:rPr kumimoji="0" lang="en-US" altLang="zh-CN" smtClean="0"/>
              <a:t>Third level</a:t>
            </a:r>
          </a:p>
          <a:p>
            <a:pPr lvl="3" eaLnBrk="1" latinLnBrk="0" hangingPunct="1"/>
            <a:r>
              <a:rPr kumimoji="0" lang="en-US" altLang="zh-CN" smtClean="0"/>
              <a:t>Fourth level</a:t>
            </a:r>
          </a:p>
          <a:p>
            <a:pPr lvl="4" eaLnBrk="1" latinLnBrk="0" hangingPunct="1"/>
            <a:r>
              <a:rPr kumimoji="0" lang="en-US" altLang="zh-CN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345" r:id="rId1"/>
    <p:sldLayoutId id="2147484346" r:id="rId2"/>
    <p:sldLayoutId id="2147484347" r:id="rId3"/>
    <p:sldLayoutId id="2147484348" r:id="rId4"/>
    <p:sldLayoutId id="2147484349" r:id="rId5"/>
    <p:sldLayoutId id="2147484350" r:id="rId6"/>
    <p:sldLayoutId id="2147484351" r:id="rId7"/>
    <p:sldLayoutId id="2147484352" r:id="rId8"/>
    <p:sldLayoutId id="2147484353" r:id="rId9"/>
    <p:sldLayoutId id="2147484354" r:id="rId10"/>
    <p:sldLayoutId id="2147484355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mp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tm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tm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t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tmp"/><Relationship Id="rId4" Type="http://schemas.openxmlformats.org/officeDocument/2006/relationships/image" Target="../media/image69.t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tm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tm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tm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tm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m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m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m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tm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m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tmp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m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tm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m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m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tm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mp"/><Relationship Id="rId2" Type="http://schemas.openxmlformats.org/officeDocument/2006/relationships/image" Target="../media/image96.tmp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mp"/><Relationship Id="rId2" Type="http://schemas.openxmlformats.org/officeDocument/2006/relationships/image" Target="../media/image98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m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mp"/><Relationship Id="rId2" Type="http://schemas.openxmlformats.org/officeDocument/2006/relationships/image" Target="../media/image100.tmp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mp"/><Relationship Id="rId2" Type="http://schemas.openxmlformats.org/officeDocument/2006/relationships/image" Target="../media/image102.tmp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m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tmp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m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3716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Openstack</a:t>
            </a:r>
            <a:r>
              <a:rPr lang="en-US" altLang="zh-CN" dirty="0" smtClean="0"/>
              <a:t> projects overview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685800"/>
          </a:xfrm>
        </p:spPr>
        <p:txBody>
          <a:bodyPr/>
          <a:lstStyle/>
          <a:p>
            <a:r>
              <a:rPr lang="en-US" altLang="zh-CN" dirty="0" smtClean="0"/>
              <a:t>Main services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3"/>
            <a:ext cx="1590897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1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Contribution of Intel by commits</a:t>
            </a:r>
            <a:endParaRPr lang="zh-CN" alt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38200"/>
            <a:ext cx="8011282" cy="57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44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008"/>
            <a:ext cx="8229600" cy="658792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 </a:t>
            </a:r>
            <a:r>
              <a:rPr lang="en-US" altLang="zh-CN" b="1" dirty="0" err="1"/>
              <a:t>OpenStack</a:t>
            </a:r>
            <a:r>
              <a:rPr lang="en-US" altLang="zh-CN" b="1" dirty="0"/>
              <a:t> services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96" y="838200"/>
            <a:ext cx="8792803" cy="570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7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5689"/>
            <a:ext cx="8229600" cy="497711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 Conceptual architecture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465"/>
            <a:ext cx="9144000" cy="512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6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72310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Logical architecture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401"/>
            <a:ext cx="9144000" cy="57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4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Keystone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Identity </a:t>
            </a:r>
            <a:r>
              <a:rPr lang="en-US" altLang="zh-CN" b="1" dirty="0" smtClean="0"/>
              <a:t>service</a:t>
            </a:r>
            <a:endParaRPr lang="en-US" altLang="zh-CN" dirty="0" smtClean="0"/>
          </a:p>
          <a:p>
            <a:r>
              <a:rPr lang="en-US" altLang="zh-CN" b="1" dirty="0"/>
              <a:t>Provides 3A(Account, Authentication, Authorization)</a:t>
            </a:r>
            <a:r>
              <a:rPr lang="zh-CN" altLang="en-US" b="1" dirty="0"/>
              <a:t> </a:t>
            </a:r>
            <a:r>
              <a:rPr lang="en-US" altLang="zh-CN" b="1" dirty="0"/>
              <a:t>services.</a:t>
            </a:r>
          </a:p>
          <a:p>
            <a:r>
              <a:rPr lang="en-US" altLang="zh-CN" b="1" dirty="0"/>
              <a:t>Supports token-based </a:t>
            </a:r>
            <a:r>
              <a:rPr lang="en-US" altLang="zh-CN" b="1" dirty="0" err="1"/>
              <a:t>authN</a:t>
            </a:r>
            <a:r>
              <a:rPr lang="en-US" altLang="zh-CN" b="1" dirty="0"/>
              <a:t> and user-service authorization</a:t>
            </a:r>
            <a:r>
              <a:rPr lang="en-US" altLang="zh-CN" b="1" dirty="0" smtClean="0"/>
              <a:t>.</a:t>
            </a:r>
          </a:p>
          <a:p>
            <a:r>
              <a:rPr lang="en-US" altLang="zh-CN" b="1" dirty="0" smtClean="0"/>
              <a:t>Integrate </a:t>
            </a:r>
            <a:r>
              <a:rPr lang="en-US" altLang="zh-CN" b="1" dirty="0"/>
              <a:t>with </a:t>
            </a:r>
            <a:r>
              <a:rPr lang="en-US" altLang="zh-CN" b="1" dirty="0" smtClean="0"/>
              <a:t>LDAP</a:t>
            </a:r>
            <a:endParaRPr lang="en-US" altLang="zh-CN" b="1" dirty="0"/>
          </a:p>
          <a:p>
            <a:r>
              <a:rPr lang="en-US" altLang="zh-CN" b="1" dirty="0" err="1"/>
              <a:t>Suppot</a:t>
            </a:r>
            <a:r>
              <a:rPr lang="en-US" altLang="zh-CN" b="1" dirty="0"/>
              <a:t> </a:t>
            </a:r>
            <a:r>
              <a:rPr lang="en-US" altLang="zh-CN" b="1" dirty="0" err="1"/>
              <a:t>oAuth</a:t>
            </a:r>
            <a:r>
              <a:rPr lang="en-US" altLang="zh-CN" b="1" dirty="0"/>
              <a:t>, SAML and </a:t>
            </a:r>
            <a:r>
              <a:rPr lang="en-US" altLang="zh-CN" b="1" dirty="0" err="1"/>
              <a:t>openID</a:t>
            </a:r>
            <a:r>
              <a:rPr lang="en-US" altLang="zh-CN" b="1" dirty="0"/>
              <a:t> in future versions.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48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875506"/>
          </a:xfrm>
        </p:spPr>
        <p:txBody>
          <a:bodyPr/>
          <a:lstStyle/>
          <a:p>
            <a:r>
              <a:rPr lang="en-US" altLang="zh-CN" dirty="0" smtClean="0"/>
              <a:t>Architecture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73" y="1905000"/>
            <a:ext cx="7504762" cy="2895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6981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875506"/>
          </a:xfrm>
        </p:spPr>
        <p:txBody>
          <a:bodyPr/>
          <a:lstStyle/>
          <a:p>
            <a:r>
              <a:rPr lang="en-US" altLang="zh-CN" dirty="0" smtClean="0"/>
              <a:t>Work flow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49683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9869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Keystone</a:t>
            </a:r>
            <a:endParaRPr lang="zh-CN" alt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" y="4572000"/>
            <a:ext cx="9116290" cy="1254447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" y="2514600"/>
            <a:ext cx="9107172" cy="125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1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by companies</a:t>
            </a:r>
          </a:p>
        </p:txBody>
      </p:sp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05168"/>
            <a:ext cx="4163006" cy="3419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95314"/>
            <a:ext cx="4248743" cy="2667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7499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by engineers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33313"/>
            <a:ext cx="4229691" cy="33913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00077"/>
            <a:ext cx="4248743" cy="26578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327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/>
              <a:t>Openstack</a:t>
            </a:r>
            <a:r>
              <a:rPr lang="en-US" altLang="zh-CN" dirty="0" smtClean="0"/>
              <a:t> evolution</a:t>
            </a:r>
            <a:endParaRPr lang="zh-CN" altLang="en-US" dirty="0"/>
          </a:p>
        </p:txBody>
      </p:sp>
      <p:pic>
        <p:nvPicPr>
          <p:cNvPr id="7" name="Content Placeholder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944011"/>
            <a:ext cx="8991600" cy="23805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0600"/>
            <a:ext cx="5725324" cy="30674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7806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Contribution </a:t>
            </a:r>
            <a:r>
              <a:rPr lang="en-US" altLang="zh-CN" dirty="0" smtClean="0"/>
              <a:t>Summary</a:t>
            </a:r>
            <a:endParaRPr lang="zh-CN" alt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362200"/>
            <a:ext cx="5013678" cy="2895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7864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Contribution </a:t>
            </a:r>
            <a:r>
              <a:rPr lang="en-US" altLang="zh-CN" dirty="0" smtClean="0"/>
              <a:t>of Intel</a:t>
            </a:r>
            <a:endParaRPr lang="zh-CN" alt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4248743" cy="34771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08" y="2362200"/>
            <a:ext cx="4248743" cy="26578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4220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Summary</a:t>
            </a:r>
            <a:endParaRPr lang="zh-CN" alt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538167"/>
            <a:ext cx="4876800" cy="3058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750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altLang="zh-CN" dirty="0" smtClean="0"/>
              <a:t>Nova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A </a:t>
            </a:r>
            <a:r>
              <a:rPr lang="en-US" altLang="zh-CN" dirty="0"/>
              <a:t>cloud computing fabric </a:t>
            </a:r>
            <a:r>
              <a:rPr lang="en-US" altLang="zh-CN" dirty="0" smtClean="0"/>
              <a:t>controller, </a:t>
            </a:r>
            <a:r>
              <a:rPr lang="en-US" altLang="zh-CN" dirty="0"/>
              <a:t>the main part of an </a:t>
            </a:r>
            <a:r>
              <a:rPr lang="en-US" altLang="zh-CN" dirty="0" err="1"/>
              <a:t>IaaS</a:t>
            </a:r>
            <a:r>
              <a:rPr lang="en-US" altLang="zh-CN" dirty="0"/>
              <a:t> system. </a:t>
            </a:r>
            <a:endParaRPr lang="en-US" altLang="zh-CN" dirty="0" smtClean="0"/>
          </a:p>
          <a:p>
            <a:r>
              <a:rPr lang="en-US" altLang="zh-CN" dirty="0"/>
              <a:t>Manage virtualized commodity server </a:t>
            </a:r>
            <a:r>
              <a:rPr lang="en-US" altLang="zh-CN" dirty="0" smtClean="0"/>
              <a:t>resources.</a:t>
            </a:r>
          </a:p>
          <a:p>
            <a:r>
              <a:rPr lang="en-US" altLang="zh-CN" dirty="0"/>
              <a:t>Virtual Machine management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Manage </a:t>
            </a:r>
            <a:r>
              <a:rPr lang="en-US" altLang="zh-CN" dirty="0"/>
              <a:t>Local Area Networks (LAN)</a:t>
            </a:r>
          </a:p>
          <a:p>
            <a:r>
              <a:rPr lang="en-US" altLang="zh-CN" dirty="0"/>
              <a:t>API with rate limiting and authentication</a:t>
            </a:r>
          </a:p>
          <a:p>
            <a:r>
              <a:rPr lang="en-US" altLang="zh-CN" dirty="0"/>
              <a:t>Distributed and asynchronous architecture</a:t>
            </a:r>
          </a:p>
          <a:p>
            <a:r>
              <a:rPr lang="en-US" altLang="zh-CN" dirty="0"/>
              <a:t>Virtual Machine (VM) image management</a:t>
            </a:r>
          </a:p>
          <a:p>
            <a:r>
              <a:rPr lang="en-US" altLang="zh-CN" dirty="0"/>
              <a:t>Live VM management</a:t>
            </a:r>
          </a:p>
          <a:p>
            <a:r>
              <a:rPr lang="en-US" altLang="zh-CN" dirty="0"/>
              <a:t>Floating IP addresses</a:t>
            </a:r>
          </a:p>
          <a:p>
            <a:r>
              <a:rPr lang="en-US" altLang="zh-CN" dirty="0"/>
              <a:t>Role Based Access Control (RBAC)</a:t>
            </a:r>
          </a:p>
          <a:p>
            <a:endParaRPr lang="zh-CN" altLang="en-US" sz="32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51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99032"/>
          </a:xfrm>
        </p:spPr>
        <p:txBody>
          <a:bodyPr/>
          <a:lstStyle/>
          <a:p>
            <a:r>
              <a:rPr lang="en-US" altLang="zh-CN" b="1" dirty="0" smtClean="0">
                <a:effectLst/>
              </a:rPr>
              <a:t>Hypervisors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dirty="0" err="1"/>
              <a:t>Baremetal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Docker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Hyper-V</a:t>
            </a:r>
          </a:p>
          <a:p>
            <a:endParaRPr lang="en-US" altLang="zh-CN" dirty="0"/>
          </a:p>
          <a:p>
            <a:r>
              <a:rPr lang="en-US" altLang="zh-CN" dirty="0"/>
              <a:t>Kernel-based Virtual Machine (KVM)</a:t>
            </a:r>
          </a:p>
          <a:p>
            <a:endParaRPr lang="en-US" altLang="zh-CN" dirty="0"/>
          </a:p>
          <a:p>
            <a:r>
              <a:rPr lang="en-US" altLang="zh-CN" dirty="0"/>
              <a:t>Linux Containers (LXC)</a:t>
            </a:r>
          </a:p>
          <a:p>
            <a:endParaRPr lang="en-US" altLang="zh-CN" dirty="0"/>
          </a:p>
          <a:p>
            <a:r>
              <a:rPr lang="en-US" altLang="zh-CN" dirty="0"/>
              <a:t>Quick Emulator (QEMU)</a:t>
            </a:r>
          </a:p>
          <a:p>
            <a:endParaRPr lang="en-US" altLang="zh-CN" dirty="0"/>
          </a:p>
          <a:p>
            <a:r>
              <a:rPr lang="en-US" altLang="zh-CN" dirty="0"/>
              <a:t>User Mode Linux (UML)</a:t>
            </a:r>
          </a:p>
          <a:p>
            <a:endParaRPr lang="en-US" altLang="zh-CN" dirty="0"/>
          </a:p>
          <a:p>
            <a:r>
              <a:rPr lang="en-US" altLang="zh-CN" dirty="0"/>
              <a:t>VMware </a:t>
            </a:r>
            <a:r>
              <a:rPr lang="en-US" altLang="zh-CN" dirty="0" err="1"/>
              <a:t>vSphere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Xen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634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51706"/>
          </a:xfrm>
        </p:spPr>
        <p:txBody>
          <a:bodyPr>
            <a:normAutofit/>
          </a:bodyPr>
          <a:lstStyle/>
          <a:p>
            <a:r>
              <a:rPr lang="en-US" altLang="zh-CN" dirty="0">
                <a:effectLst/>
              </a:rPr>
              <a:t>Components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600200"/>
            <a:ext cx="7068925" cy="464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7501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effectLst/>
              </a:rPr>
              <a:t>Components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51367"/>
            <a:ext cx="8059275" cy="5620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6458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Nova</a:t>
            </a:r>
            <a:endParaRPr lang="zh-CN" alt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" y="1964238"/>
            <a:ext cx="8992856" cy="1236162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" y="4038600"/>
            <a:ext cx="8992856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3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by companies</a:t>
            </a:r>
            <a:endParaRPr lang="zh-CN" alt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133600"/>
            <a:ext cx="4239217" cy="3496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218" y="2667000"/>
            <a:ext cx="4324954" cy="26768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5429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by engineers</a:t>
            </a:r>
            <a:endParaRPr lang="zh-CN" alt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33600"/>
            <a:ext cx="4210638" cy="3419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43200"/>
            <a:ext cx="4296375" cy="2686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8943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92924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Companies </a:t>
            </a:r>
            <a:r>
              <a:rPr lang="en-US" altLang="zh-CN" dirty="0" smtClean="0"/>
              <a:t>analysis</a:t>
            </a:r>
            <a:endParaRPr lang="zh-CN" alt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3970345"/>
            <a:ext cx="9144000" cy="25828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455803"/>
            <a:ext cx="1343213" cy="16671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6" y="784197"/>
            <a:ext cx="4039164" cy="15051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8" y="2361987"/>
            <a:ext cx="3991532" cy="15242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1713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Summary</a:t>
            </a:r>
            <a:endParaRPr lang="zh-CN" alt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392" y="3125642"/>
            <a:ext cx="3877216" cy="20862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5162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 of Intel</a:t>
            </a:r>
            <a:endParaRPr lang="zh-CN" alt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09800"/>
            <a:ext cx="4229691" cy="32865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667000"/>
            <a:ext cx="4267796" cy="2705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6123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Summary</a:t>
            </a:r>
            <a:endParaRPr lang="zh-CN" alt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09800"/>
            <a:ext cx="3464817" cy="2514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855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951706"/>
          </a:xfrm>
        </p:spPr>
        <p:txBody>
          <a:bodyPr/>
          <a:lstStyle/>
          <a:p>
            <a:r>
              <a:rPr lang="en-US" altLang="zh-CN" b="1" dirty="0" smtClean="0"/>
              <a:t>Glance </a:t>
            </a:r>
            <a:endParaRPr lang="zh-CN" alt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3553321" cy="34580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1000" y="1447800"/>
            <a:ext cx="464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glance-</a:t>
            </a:r>
            <a:r>
              <a:rPr lang="en-US" altLang="zh-CN" b="1" i="1" dirty="0" err="1"/>
              <a:t>api</a:t>
            </a:r>
            <a:r>
              <a:rPr lang="en-US" altLang="zh-CN" b="1" i="1" dirty="0"/>
              <a:t> :  </a:t>
            </a:r>
            <a:r>
              <a:rPr lang="en-US" altLang="zh-CN" dirty="0"/>
              <a:t>It</a:t>
            </a:r>
            <a:r>
              <a:rPr lang="en-US" altLang="zh-CN" i="1" dirty="0"/>
              <a:t> </a:t>
            </a:r>
            <a:r>
              <a:rPr lang="en-US" altLang="zh-CN" dirty="0"/>
              <a:t>accepts Image API calls for image discovery, image retrieval and image storage.</a:t>
            </a:r>
          </a:p>
          <a:p>
            <a:r>
              <a:rPr lang="en-US" altLang="zh-CN" b="1" i="1" dirty="0"/>
              <a:t>glance-registry :</a:t>
            </a:r>
            <a:r>
              <a:rPr lang="en-US" altLang="zh-CN" dirty="0"/>
              <a:t> it stores, processes and retrieves metadata about images (size, type, etc.).</a:t>
            </a:r>
          </a:p>
          <a:p>
            <a:r>
              <a:rPr lang="en-US" altLang="zh-CN" b="1" i="1" dirty="0"/>
              <a:t>glance database :</a:t>
            </a:r>
            <a:r>
              <a:rPr lang="en-US" altLang="zh-CN" dirty="0"/>
              <a:t> A database to store the image metadata.</a:t>
            </a:r>
          </a:p>
          <a:p>
            <a:r>
              <a:rPr lang="en-US" altLang="zh-CN" dirty="0"/>
              <a:t>A </a:t>
            </a:r>
            <a:r>
              <a:rPr lang="en-US" altLang="zh-CN" b="1" i="1" dirty="0"/>
              <a:t>storage repository</a:t>
            </a:r>
            <a:r>
              <a:rPr lang="en-US" altLang="zh-CN" dirty="0"/>
              <a:t> for the actual image files. Glance supports normal </a:t>
            </a:r>
            <a:r>
              <a:rPr lang="en-US" altLang="zh-CN" dirty="0" err="1"/>
              <a:t>filesystems</a:t>
            </a:r>
            <a:r>
              <a:rPr lang="en-US" altLang="zh-CN" dirty="0"/>
              <a:t>, RADOS block devices, Amazon S3, HTTP and Swift.</a:t>
            </a:r>
          </a:p>
        </p:txBody>
      </p:sp>
    </p:spTree>
    <p:extLst>
      <p:ext uri="{BB962C8B-B14F-4D97-AF65-F5344CB8AC3E}">
        <p14:creationId xmlns:p14="http://schemas.microsoft.com/office/powerpoint/2010/main" val="1124711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Architecture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715000" cy="571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9248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Glance in </a:t>
            </a:r>
            <a:r>
              <a:rPr lang="en-US" altLang="zh-CN" dirty="0" err="1" smtClean="0"/>
              <a:t>Openstack</a:t>
            </a:r>
            <a:endParaRPr lang="zh-CN" alt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520" y="1618667"/>
            <a:ext cx="5668166" cy="4172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4005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Glance</a:t>
            </a:r>
            <a:endParaRPr lang="zh-CN" alt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91000"/>
            <a:ext cx="9144001" cy="1252602"/>
          </a:xfr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8162"/>
            <a:ext cx="9144000" cy="129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0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by companies</a:t>
            </a:r>
            <a:endParaRPr lang="zh-CN" alt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4210638" cy="3496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8" y="2743200"/>
            <a:ext cx="4229691" cy="2667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0400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by engineers</a:t>
            </a:r>
            <a:endParaRPr lang="zh-CN" alt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25" y="1795233"/>
            <a:ext cx="4258270" cy="32675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458" y="2340739"/>
            <a:ext cx="4248743" cy="27340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3071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Summary</a:t>
            </a:r>
            <a:endParaRPr lang="zh-CN" alt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81201"/>
            <a:ext cx="5410200" cy="3024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1966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Companies analysis</a:t>
            </a:r>
            <a:endParaRPr lang="zh-CN" alt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13" y="1295400"/>
            <a:ext cx="8018373" cy="45259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1108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 of Intel</a:t>
            </a:r>
            <a:endParaRPr lang="zh-CN" alt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5" y="1905000"/>
            <a:ext cx="4201112" cy="33246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78623"/>
            <a:ext cx="4258270" cy="26006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608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altLang="zh-CN" dirty="0"/>
              <a:t>Contribution Summary</a:t>
            </a:r>
            <a:endParaRPr lang="zh-CN" alt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05000"/>
            <a:ext cx="5503121" cy="37625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0063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Neutron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A </a:t>
            </a:r>
            <a:r>
              <a:rPr lang="en-US" altLang="zh-CN" sz="3200" dirty="0"/>
              <a:t>cloud computing network fabric controller</a:t>
            </a:r>
          </a:p>
          <a:p>
            <a:r>
              <a:rPr lang="en-US" altLang="zh-CN" sz="3200" dirty="0"/>
              <a:t>D</a:t>
            </a:r>
            <a:r>
              <a:rPr lang="en-US" altLang="zh-CN" sz="3200" dirty="0" smtClean="0"/>
              <a:t>efine </a:t>
            </a:r>
            <a:r>
              <a:rPr lang="en-US" altLang="zh-CN" sz="3200" dirty="0"/>
              <a:t>network connectivity and </a:t>
            </a:r>
            <a:r>
              <a:rPr lang="en-US" altLang="zh-CN" sz="3200" dirty="0" smtClean="0"/>
              <a:t>addressing.</a:t>
            </a:r>
            <a:endParaRPr lang="en-US" altLang="zh-CN" sz="3200" dirty="0"/>
          </a:p>
          <a:p>
            <a:r>
              <a:rPr lang="en-US" altLang="zh-CN" sz="3200" dirty="0" smtClean="0"/>
              <a:t>Dynamically </a:t>
            </a:r>
            <a:r>
              <a:rPr lang="en-US" altLang="zh-CN" sz="3200" dirty="0"/>
              <a:t>request and configure virtual </a:t>
            </a:r>
            <a:r>
              <a:rPr lang="en-US" altLang="zh-CN" sz="3200" dirty="0" smtClean="0"/>
              <a:t>networks</a:t>
            </a:r>
          </a:p>
          <a:p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87760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639762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/>
              <a:t>Neutron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00"/>
            <a:ext cx="9144000" cy="1270535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6971"/>
            <a:ext cx="9144000" cy="125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7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by companies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81200"/>
            <a:ext cx="4182059" cy="28483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59" y="2229850"/>
            <a:ext cx="4239217" cy="26006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8522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by engineers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80998"/>
            <a:ext cx="4153480" cy="28960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63" y="2241579"/>
            <a:ext cx="4258270" cy="26768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7337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Summary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86000"/>
            <a:ext cx="5913782" cy="2667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456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 of Intel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78623"/>
            <a:ext cx="4029638" cy="29150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63936"/>
            <a:ext cx="4267796" cy="25911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6781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altLang="zh-CN" dirty="0"/>
              <a:t>Contribution Summary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09800"/>
            <a:ext cx="5437139" cy="29338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3197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Swift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4608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52600"/>
            <a:ext cx="4382112" cy="18576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114800"/>
            <a:ext cx="2972215" cy="17909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4419600"/>
            <a:ext cx="2915057" cy="21624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3994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4017"/>
            <a:ext cx="8229600" cy="73499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Companies commits</a:t>
            </a:r>
            <a:endParaRPr lang="zh-CN" alt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7" y="685800"/>
            <a:ext cx="8916645" cy="6106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151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259" y="0"/>
            <a:ext cx="5027482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2979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Swift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" y="2209799"/>
            <a:ext cx="9062378" cy="1234915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" y="4648200"/>
            <a:ext cx="9059540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3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by companies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14600"/>
            <a:ext cx="3486637" cy="28960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33679"/>
            <a:ext cx="3258005" cy="26578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5305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by engineers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05000"/>
            <a:ext cx="3248479" cy="27435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104840"/>
            <a:ext cx="3258005" cy="2648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3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Summary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209800"/>
            <a:ext cx="4533900" cy="2667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511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 of Intel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33600"/>
            <a:ext cx="4077269" cy="30007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09" y="2323722"/>
            <a:ext cx="4229691" cy="2705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0296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altLang="zh-CN" dirty="0"/>
              <a:t>Contribution Summary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133600"/>
            <a:ext cx="4876800" cy="27584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2191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Cinder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0" y="1447800"/>
            <a:ext cx="5257800" cy="4724400"/>
          </a:xfrm>
        </p:spPr>
        <p:txBody>
          <a:bodyPr>
            <a:noAutofit/>
          </a:bodyPr>
          <a:lstStyle/>
          <a:p>
            <a:r>
              <a:rPr lang="en-US" altLang="zh-CN" sz="1800" b="1" i="1" dirty="0"/>
              <a:t>cinder-</a:t>
            </a:r>
            <a:r>
              <a:rPr lang="en-US" altLang="zh-CN" sz="1800" b="1" i="1" dirty="0" err="1"/>
              <a:t>api</a:t>
            </a:r>
            <a:r>
              <a:rPr lang="en-US" altLang="zh-CN" sz="1800" dirty="0"/>
              <a:t> accepts requests and routes them to cinder-volume for action.</a:t>
            </a:r>
          </a:p>
          <a:p>
            <a:r>
              <a:rPr lang="en-US" altLang="zh-CN" sz="1800" b="1" i="1" dirty="0"/>
              <a:t>cinder-volume</a:t>
            </a:r>
            <a:r>
              <a:rPr lang="en-US" altLang="zh-CN" sz="1800" i="1" dirty="0"/>
              <a:t> </a:t>
            </a:r>
            <a:r>
              <a:rPr lang="en-US" altLang="zh-CN" sz="1800" dirty="0"/>
              <a:t>reacts reading or writing to the cinder database to maintain state, interacts with other processes (like cinder-scheduler) through a message queue and directly on block storage providing hardware or software.</a:t>
            </a:r>
          </a:p>
          <a:p>
            <a:r>
              <a:rPr lang="en-US" altLang="zh-CN" sz="1800" b="1" i="1" dirty="0"/>
              <a:t>cinder-scheduler</a:t>
            </a:r>
            <a:r>
              <a:rPr lang="en-US" altLang="zh-CN" sz="1800" dirty="0"/>
              <a:t> picks the optimal block storage node to create the volume on.</a:t>
            </a:r>
          </a:p>
          <a:p>
            <a:r>
              <a:rPr lang="en-US" altLang="zh-CN" sz="1800" dirty="0"/>
              <a:t>The </a:t>
            </a:r>
            <a:r>
              <a:rPr lang="en-US" altLang="zh-CN" sz="1800" b="1" i="1" dirty="0"/>
              <a:t>messages queue</a:t>
            </a:r>
            <a:r>
              <a:rPr lang="en-US" altLang="zh-CN" sz="1800" dirty="0"/>
              <a:t> route information between Cinder processes.</a:t>
            </a:r>
          </a:p>
          <a:p>
            <a:r>
              <a:rPr lang="en-US" altLang="zh-CN" sz="1800" dirty="0"/>
              <a:t>A  </a:t>
            </a:r>
            <a:r>
              <a:rPr lang="en-US" altLang="zh-CN" sz="1800" b="1" i="1" dirty="0"/>
              <a:t>cinder database</a:t>
            </a:r>
            <a:r>
              <a:rPr lang="en-US" altLang="zh-CN" sz="1800" dirty="0"/>
              <a:t> store volumes state.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52600"/>
            <a:ext cx="3038899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188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>
                <a:effectLst/>
              </a:rPr>
              <a:t>OpenStack</a:t>
            </a:r>
            <a:r>
              <a:rPr lang="en-US" altLang="zh-CN" b="1" dirty="0">
                <a:effectLst/>
              </a:rPr>
              <a:t> storage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44000" cy="4113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970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Cinder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5" y="1633352"/>
            <a:ext cx="9071234" cy="1262248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" y="3886200"/>
            <a:ext cx="9050014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3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Lines of code</a:t>
            </a:r>
            <a:endParaRPr lang="zh-CN" alt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761149"/>
            <a:ext cx="8878540" cy="60968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5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by companies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95286"/>
            <a:ext cx="4096322" cy="28674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90548"/>
            <a:ext cx="4220164" cy="267689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53706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by engineers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076261"/>
            <a:ext cx="4258270" cy="270547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38156"/>
            <a:ext cx="4172533" cy="274358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5315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Summary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05000"/>
            <a:ext cx="5439247" cy="2590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35555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 of Intel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5761"/>
            <a:ext cx="4153480" cy="2886478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071498"/>
            <a:ext cx="4258270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4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altLang="zh-CN" dirty="0"/>
              <a:t>Contribution Summary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1981200"/>
            <a:ext cx="4700251" cy="2590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19777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Horizon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Dashboard service</a:t>
            </a:r>
          </a:p>
          <a:p>
            <a:r>
              <a:rPr lang="en-US" altLang="zh-CN" dirty="0" err="1" smtClean="0"/>
              <a:t>Django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28609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Heat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Managing </a:t>
            </a:r>
            <a:r>
              <a:rPr lang="en-US" altLang="zh-CN" dirty="0"/>
              <a:t>the entire lifecycle of infrastructure and applications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112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Trove</a:t>
            </a: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" y="1752599"/>
            <a:ext cx="9118529" cy="1239967"/>
          </a:xfr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6199"/>
            <a:ext cx="9144000" cy="13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7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Ironic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7" y="3886200"/>
            <a:ext cx="9069066" cy="1295581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" y="1905000"/>
            <a:ext cx="9116698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5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altLang="zh-CN" b="1" dirty="0"/>
              <a:t>Sahara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37" y="1752600"/>
            <a:ext cx="9116698" cy="1286055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" y="4302889"/>
            <a:ext cx="9078593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69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Contribution by </a:t>
            </a:r>
            <a:r>
              <a:rPr lang="en-US" altLang="zh-CN" dirty="0" smtClean="0"/>
              <a:t>engineers</a:t>
            </a:r>
            <a:endParaRPr lang="zh-CN" alt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4" y="1466374"/>
            <a:ext cx="4267796" cy="34104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924291"/>
            <a:ext cx="4172533" cy="26292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642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altLang="zh-CN" b="1" dirty="0" err="1" smtClean="0"/>
              <a:t>Zaqar</a:t>
            </a:r>
            <a:endParaRPr lang="en-US" altLang="zh-CN" b="1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599"/>
            <a:ext cx="9143999" cy="1253535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" y="2057400"/>
            <a:ext cx="9097645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864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Barbican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" y="1905000"/>
            <a:ext cx="9097645" cy="1267002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8" y="4343400"/>
            <a:ext cx="9030961" cy="122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93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Designate</a:t>
            </a:r>
            <a:endParaRPr lang="en-US" altLang="zh-CN" b="1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" y="4191000"/>
            <a:ext cx="9002382" cy="1247949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" y="1828800"/>
            <a:ext cx="9126224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788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zh-CN" b="1" dirty="0"/>
              <a:t>Designate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REST API for domain &amp; record management</a:t>
            </a:r>
          </a:p>
          <a:p>
            <a:r>
              <a:rPr lang="en-US" altLang="zh-CN" dirty="0"/>
              <a:t>Multi-tenant</a:t>
            </a:r>
          </a:p>
          <a:p>
            <a:r>
              <a:rPr lang="en-US" altLang="zh-CN" dirty="0"/>
              <a:t>Integrated with Keystone for authentication</a:t>
            </a:r>
          </a:p>
          <a:p>
            <a:r>
              <a:rPr lang="en-US" altLang="zh-CN" dirty="0"/>
              <a:t>Framework in place to integrate with Nova and Neutron notifications (for auto-generated records)</a:t>
            </a:r>
          </a:p>
          <a:p>
            <a:r>
              <a:rPr lang="en-US" altLang="zh-CN" dirty="0"/>
              <a:t>Support for </a:t>
            </a:r>
            <a:r>
              <a:rPr lang="en-US" altLang="zh-CN" dirty="0" err="1"/>
              <a:t>PowerDNS</a:t>
            </a:r>
            <a:r>
              <a:rPr lang="en-US" altLang="zh-CN" dirty="0"/>
              <a:t> and Bind9 out of the box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2221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Manila</a:t>
            </a:r>
            <a:endParaRPr lang="en-US" altLang="zh-CN" b="1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" y="1447800"/>
            <a:ext cx="9097645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760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zh-CN" b="1" dirty="0"/>
              <a:t>Manila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It </a:t>
            </a:r>
            <a:r>
              <a:rPr lang="en-US" altLang="zh-CN" dirty="0"/>
              <a:t>was abstracted from the Cinder project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Provides </a:t>
            </a:r>
            <a:r>
              <a:rPr lang="en-US" altLang="zh-CN" dirty="0"/>
              <a:t>“Shared </a:t>
            </a:r>
            <a:r>
              <a:rPr lang="en-US" altLang="zh-CN" dirty="0" err="1"/>
              <a:t>Filesystems</a:t>
            </a:r>
            <a:r>
              <a:rPr lang="en-US" altLang="zh-CN" dirty="0"/>
              <a:t> as a service”.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02153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http://stackalytics.com/</a:t>
            </a:r>
          </a:p>
          <a:p>
            <a:r>
              <a:rPr lang="en-US" altLang="zh-CN" dirty="0" smtClean="0"/>
              <a:t>http://activity.openstack.org/dash/browser/</a:t>
            </a:r>
            <a:endParaRPr lang="zh-CN" altLang="en-US" dirty="0" smtClean="0"/>
          </a:p>
          <a:p>
            <a:r>
              <a:rPr lang="en-US" altLang="zh-CN" dirty="0"/>
              <a:t>http://docs.openstack.org/admin-guide-cloud/content/ch_getting-started-with-openstack.html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85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093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Contribution </a:t>
            </a:r>
            <a:r>
              <a:rPr lang="en-US" altLang="zh-CN" dirty="0" smtClean="0"/>
              <a:t>of </a:t>
            </a:r>
            <a:r>
              <a:rPr lang="en-US" altLang="zh-CN" dirty="0"/>
              <a:t>Intel </a:t>
            </a:r>
            <a:r>
              <a:rPr lang="en-US" altLang="zh-CN" dirty="0" smtClean="0"/>
              <a:t>by commits</a:t>
            </a:r>
            <a:endParaRPr lang="zh-CN" alt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3" y="1295400"/>
            <a:ext cx="9030961" cy="5058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715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94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Activity</a:t>
            </a:r>
            <a:r>
              <a:rPr lang="en-US" altLang="zh-CN" dirty="0"/>
              <a:t> of Intel</a:t>
            </a:r>
            <a:endParaRPr lang="zh-CN" altLang="en-US" dirty="0"/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23" y="1090871"/>
            <a:ext cx="9144000" cy="3100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23" y="4648200"/>
            <a:ext cx="9144000" cy="1456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62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9087</TotalTime>
  <Words>1533</Words>
  <Application>Microsoft Office PowerPoint</Application>
  <PresentationFormat>On-screen Show (4:3)</PresentationFormat>
  <Paragraphs>236</Paragraphs>
  <Slides>76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Verve</vt:lpstr>
      <vt:lpstr>Openstack projects overview</vt:lpstr>
      <vt:lpstr>Openstack evolution</vt:lpstr>
      <vt:lpstr>Companies analysis</vt:lpstr>
      <vt:lpstr>Companies analysis</vt:lpstr>
      <vt:lpstr>Companies commits</vt:lpstr>
      <vt:lpstr>Lines of code</vt:lpstr>
      <vt:lpstr>Contribution by engineers</vt:lpstr>
      <vt:lpstr>Contribution of Intel by commits</vt:lpstr>
      <vt:lpstr>Activity of Intel</vt:lpstr>
      <vt:lpstr>Contribution of Intel by commits</vt:lpstr>
      <vt:lpstr> OpenStack services</vt:lpstr>
      <vt:lpstr> Conceptual architecture</vt:lpstr>
      <vt:lpstr>Logical architecture</vt:lpstr>
      <vt:lpstr>Keystone</vt:lpstr>
      <vt:lpstr>Architecture</vt:lpstr>
      <vt:lpstr>Work flow</vt:lpstr>
      <vt:lpstr>Keystone</vt:lpstr>
      <vt:lpstr>Contribution by companies</vt:lpstr>
      <vt:lpstr>Contribution by engineers</vt:lpstr>
      <vt:lpstr>Contribution Summary</vt:lpstr>
      <vt:lpstr>Contribution of Intel</vt:lpstr>
      <vt:lpstr>Contribution Summary</vt:lpstr>
      <vt:lpstr>Nova</vt:lpstr>
      <vt:lpstr>Hypervisors</vt:lpstr>
      <vt:lpstr>Components</vt:lpstr>
      <vt:lpstr>Components</vt:lpstr>
      <vt:lpstr>Nova</vt:lpstr>
      <vt:lpstr>Contribution by companies</vt:lpstr>
      <vt:lpstr>Contribution by engineers</vt:lpstr>
      <vt:lpstr>Contribution Summary</vt:lpstr>
      <vt:lpstr>Contribution of Intel</vt:lpstr>
      <vt:lpstr>Contribution Summary</vt:lpstr>
      <vt:lpstr>Glance </vt:lpstr>
      <vt:lpstr>Architecture</vt:lpstr>
      <vt:lpstr>Glance in Openstack</vt:lpstr>
      <vt:lpstr>Glance</vt:lpstr>
      <vt:lpstr>Contribution by companies</vt:lpstr>
      <vt:lpstr>Contribution by engineers</vt:lpstr>
      <vt:lpstr>Contribution Summary</vt:lpstr>
      <vt:lpstr>Contribution of Intel</vt:lpstr>
      <vt:lpstr>Contribution Summary</vt:lpstr>
      <vt:lpstr>Neutron</vt:lpstr>
      <vt:lpstr>Neutron</vt:lpstr>
      <vt:lpstr>Contribution by companies</vt:lpstr>
      <vt:lpstr>Contribution by engineers</vt:lpstr>
      <vt:lpstr>Contribution Summary</vt:lpstr>
      <vt:lpstr>Contribution of Intel</vt:lpstr>
      <vt:lpstr>Contribution Summary</vt:lpstr>
      <vt:lpstr>Swift</vt:lpstr>
      <vt:lpstr>PowerPoint Presentation</vt:lpstr>
      <vt:lpstr>Swift</vt:lpstr>
      <vt:lpstr>Contribution by companies</vt:lpstr>
      <vt:lpstr>Contribution by engineers</vt:lpstr>
      <vt:lpstr>Contribution Summary</vt:lpstr>
      <vt:lpstr>Contribution of Intel</vt:lpstr>
      <vt:lpstr>Contribution Summary</vt:lpstr>
      <vt:lpstr>Cinder</vt:lpstr>
      <vt:lpstr>OpenStack storage</vt:lpstr>
      <vt:lpstr>Cinder</vt:lpstr>
      <vt:lpstr>Contribution by companies</vt:lpstr>
      <vt:lpstr>Contribution by engineers</vt:lpstr>
      <vt:lpstr>Contribution Summary</vt:lpstr>
      <vt:lpstr>Contribution of Intel</vt:lpstr>
      <vt:lpstr>Contribution Summary</vt:lpstr>
      <vt:lpstr>Horizon</vt:lpstr>
      <vt:lpstr>Heat</vt:lpstr>
      <vt:lpstr>Trove</vt:lpstr>
      <vt:lpstr>Ironic</vt:lpstr>
      <vt:lpstr>Sahara</vt:lpstr>
      <vt:lpstr>Zaqar</vt:lpstr>
      <vt:lpstr>Barbican</vt:lpstr>
      <vt:lpstr>Designate</vt:lpstr>
      <vt:lpstr>Designate</vt:lpstr>
      <vt:lpstr>Manila</vt:lpstr>
      <vt:lpstr>Manila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Gao, XuesongX</dc:creator>
  <cp:lastModifiedBy>Gao, XuesongX</cp:lastModifiedBy>
  <cp:revision>450</cp:revision>
  <dcterms:created xsi:type="dcterms:W3CDTF">2006-08-16T00:00:00Z</dcterms:created>
  <dcterms:modified xsi:type="dcterms:W3CDTF">2015-03-31T04:26:42Z</dcterms:modified>
</cp:coreProperties>
</file>